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726" r:id="rId2"/>
    <p:sldId id="765" r:id="rId3"/>
    <p:sldId id="746" r:id="rId4"/>
    <p:sldId id="748" r:id="rId5"/>
    <p:sldId id="749" r:id="rId6"/>
    <p:sldId id="750" r:id="rId7"/>
    <p:sldId id="751" r:id="rId8"/>
    <p:sldId id="752" r:id="rId9"/>
    <p:sldId id="753" r:id="rId10"/>
    <p:sldId id="768" r:id="rId11"/>
    <p:sldId id="629" r:id="rId12"/>
    <p:sldId id="688" r:id="rId13"/>
    <p:sldId id="741" r:id="rId14"/>
    <p:sldId id="689" r:id="rId15"/>
    <p:sldId id="766" r:id="rId16"/>
    <p:sldId id="767" r:id="rId17"/>
    <p:sldId id="755" r:id="rId18"/>
    <p:sldId id="756" r:id="rId19"/>
    <p:sldId id="757" r:id="rId20"/>
    <p:sldId id="758" r:id="rId21"/>
    <p:sldId id="760" r:id="rId22"/>
    <p:sldId id="761" r:id="rId23"/>
    <p:sldId id="762" r:id="rId24"/>
    <p:sldId id="763" r:id="rId25"/>
    <p:sldId id="764" r:id="rId26"/>
    <p:sldId id="731" r:id="rId27"/>
    <p:sldId id="769" r:id="rId28"/>
    <p:sldId id="681" r:id="rId29"/>
    <p:sldId id="697" r:id="rId30"/>
    <p:sldId id="702" r:id="rId31"/>
    <p:sldId id="700" r:id="rId32"/>
    <p:sldId id="703" r:id="rId3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66"/>
    <a:srgbClr val="FFFF99"/>
    <a:srgbClr val="CCECFF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11" autoAdjust="0"/>
    <p:restoredTop sz="96454" autoAdjust="0"/>
  </p:normalViewPr>
  <p:slideViewPr>
    <p:cSldViewPr snapToGrid="0" snapToObjects="1">
      <p:cViewPr varScale="1">
        <p:scale>
          <a:sx n="105" d="100"/>
          <a:sy n="105" d="100"/>
        </p:scale>
        <p:origin x="45" y="285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6" d="100"/>
        <a:sy n="4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010" y="7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DEBBD1-6077-4938-811F-54E4AC433829}" type="datetimeFigureOut">
              <a:rPr lang="en-GB" smtClean="0"/>
              <a:t>10/08/2023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77016-B761-47E8-ADDA-7F73F02D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563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86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3960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401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9208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40554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02154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2476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96917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02154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45282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02154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25851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02154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25851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86034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36449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02154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24765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0215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0284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8853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3555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E3EC92-0BF8-B04C-BDA1-D36DC16EC2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11061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36832" y="1597819"/>
            <a:ext cx="4975394" cy="110251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Lesson #: Lesson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6831" y="2788538"/>
            <a:ext cx="497539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#.# 	Learning objective or      Sub-lesson Title</a:t>
            </a:r>
          </a:p>
        </p:txBody>
      </p:sp>
    </p:spTree>
    <p:extLst>
      <p:ext uri="{BB962C8B-B14F-4D97-AF65-F5344CB8AC3E}">
        <p14:creationId xmlns:p14="http://schemas.microsoft.com/office/powerpoint/2010/main" val="31282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96ED5F27-70E5-4B4C-988B-9232507CFD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501" y="924309"/>
            <a:ext cx="7333862" cy="3742941"/>
          </a:xfrm>
        </p:spPr>
        <p:txBody>
          <a:bodyPr>
            <a:noAutofit/>
          </a:bodyPr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4231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D2225C24-701B-6B4D-B8C3-DFB49DB8C6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D37E7A5-C794-114A-A34F-0378290F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605978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tangle&#10;&#10;Description automatically generated with low confidence">
            <a:extLst>
              <a:ext uri="{FF2B5EF4-FFF2-40B4-BE49-F238E27FC236}">
                <a16:creationId xmlns:a16="http://schemas.microsoft.com/office/drawing/2014/main" id="{F5F86E6A-75F1-2D47-AE3C-B0A9022B4D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75D909E-3FE8-6F4D-8B9A-A9DF9A07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BE6267E-0F06-BD40-979A-789D74388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501" y="924309"/>
            <a:ext cx="7333862" cy="3742941"/>
          </a:xfrm>
        </p:spPr>
        <p:txBody>
          <a:bodyPr>
            <a:noAutofit/>
          </a:bodyPr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86459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5FA5AA-E7FF-BD49-A92D-7A87578950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95665" y="312434"/>
            <a:ext cx="5239240" cy="62809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chemeClr val="tx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32965" y="1365666"/>
            <a:ext cx="623368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454D4E"/>
                </a:solidFill>
                <a:latin typeface="Open Sans" panose="020B06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Course Title Here: </a:t>
            </a:r>
          </a:p>
          <a:p>
            <a:r>
              <a:rPr lang="en-US" dirty="0"/>
              <a:t>Subtitle Here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CF20B5-BDCC-4D4B-9EB2-D0FDA548FA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90887" y="3071448"/>
            <a:ext cx="924769" cy="11685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Insert </a:t>
            </a:r>
          </a:p>
          <a:p>
            <a:r>
              <a:rPr lang="en-US" dirty="0"/>
              <a:t>Author </a:t>
            </a:r>
          </a:p>
          <a:p>
            <a:r>
              <a:rPr lang="en-US" dirty="0"/>
              <a:t>Headshot </a:t>
            </a:r>
          </a:p>
          <a:p>
            <a:r>
              <a:rPr lang="en-US" dirty="0"/>
              <a:t>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98CCAB-E820-9A47-AD4C-1EB8C1B26AD7}"/>
              </a:ext>
            </a:extLst>
          </p:cNvPr>
          <p:cNvSpPr/>
          <p:nvPr userDrawn="1"/>
        </p:nvSpPr>
        <p:spPr>
          <a:xfrm>
            <a:off x="1787246" y="1365666"/>
            <a:ext cx="45719" cy="1314450"/>
          </a:xfrm>
          <a:prstGeom prst="rect">
            <a:avLst/>
          </a:prstGeom>
          <a:solidFill>
            <a:srgbClr val="005A6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69A88D-4483-164E-BD65-F3FA79A521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05610" y="3340896"/>
            <a:ext cx="3802750" cy="285750"/>
          </a:xfrm>
        </p:spPr>
        <p:txBody>
          <a:bodyPr>
            <a:noAutofit/>
          </a:bodyPr>
          <a:lstStyle>
            <a:lvl1pPr marL="0" indent="0">
              <a:buNone/>
              <a:defRPr sz="1600" b="1" i="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C2A0807-1CDE-5F49-A30A-6B9B299977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05138" y="3624753"/>
            <a:ext cx="2739170" cy="584200"/>
          </a:xfrm>
        </p:spPr>
        <p:txBody>
          <a:bodyPr>
            <a:normAutofit/>
          </a:bodyPr>
          <a:lstStyle>
            <a:lvl1pPr marL="0" indent="0">
              <a:buNone/>
              <a:defRPr sz="12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Lower Third Title</a:t>
            </a:r>
          </a:p>
        </p:txBody>
      </p:sp>
    </p:spTree>
    <p:extLst>
      <p:ext uri="{BB962C8B-B14F-4D97-AF65-F5344CB8AC3E}">
        <p14:creationId xmlns:p14="http://schemas.microsoft.com/office/powerpoint/2010/main" val="2571448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823434-19E5-7244-957A-48409271A8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620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6839712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77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0CCCA5-FF07-3E49-BCA2-619E38AACD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1"/>
            <a:ext cx="7552944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56CC22-FD07-7A4D-847A-EADD8CC518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0"/>
            <a:ext cx="7556938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618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161795-AF74-6141-B77F-64153FAB4A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831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0254D4-82EE-7743-8DC5-A96F5C6799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5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A03A33-EFE2-8C43-836B-41753232C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05778" y="1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14537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3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5FA5AA-E7FF-BD49-A92D-7A87578950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95665" y="312434"/>
            <a:ext cx="5239240" cy="62809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chemeClr val="tx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32965" y="1365666"/>
            <a:ext cx="623368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454D4E"/>
                </a:solidFill>
                <a:latin typeface="Open Sans" panose="020B06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Course Title Here: </a:t>
            </a:r>
          </a:p>
          <a:p>
            <a:r>
              <a:rPr lang="en-US" dirty="0"/>
              <a:t>Subtitle Here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CF20B5-BDCC-4D4B-9EB2-D0FDA548FA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90887" y="3071448"/>
            <a:ext cx="924769" cy="11685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Insert </a:t>
            </a:r>
          </a:p>
          <a:p>
            <a:r>
              <a:rPr lang="en-US" dirty="0"/>
              <a:t>Author </a:t>
            </a:r>
          </a:p>
          <a:p>
            <a:r>
              <a:rPr lang="en-US" dirty="0"/>
              <a:t>Headshot </a:t>
            </a:r>
          </a:p>
          <a:p>
            <a:r>
              <a:rPr lang="en-US" dirty="0"/>
              <a:t>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98CCAB-E820-9A47-AD4C-1EB8C1B26AD7}"/>
              </a:ext>
            </a:extLst>
          </p:cNvPr>
          <p:cNvSpPr/>
          <p:nvPr userDrawn="1"/>
        </p:nvSpPr>
        <p:spPr>
          <a:xfrm>
            <a:off x="1787246" y="1365666"/>
            <a:ext cx="45719" cy="1314450"/>
          </a:xfrm>
          <a:prstGeom prst="rect">
            <a:avLst/>
          </a:prstGeom>
          <a:solidFill>
            <a:srgbClr val="005A6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69A88D-4483-164E-BD65-F3FA79A521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05610" y="3340896"/>
            <a:ext cx="3802750" cy="285750"/>
          </a:xfrm>
        </p:spPr>
        <p:txBody>
          <a:bodyPr>
            <a:noAutofit/>
          </a:bodyPr>
          <a:lstStyle>
            <a:lvl1pPr marL="0" indent="0">
              <a:buNone/>
              <a:defRPr sz="1600" b="1" i="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C2A0807-1CDE-5F49-A30A-6B9B299977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05138" y="3624753"/>
            <a:ext cx="2739170" cy="584200"/>
          </a:xfrm>
        </p:spPr>
        <p:txBody>
          <a:bodyPr>
            <a:normAutofit/>
          </a:bodyPr>
          <a:lstStyle>
            <a:lvl1pPr marL="0" indent="0">
              <a:buNone/>
              <a:defRPr sz="12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Lower Third Title</a:t>
            </a:r>
          </a:p>
        </p:txBody>
      </p:sp>
    </p:spTree>
    <p:extLst>
      <p:ext uri="{BB962C8B-B14F-4D97-AF65-F5344CB8AC3E}">
        <p14:creationId xmlns:p14="http://schemas.microsoft.com/office/powerpoint/2010/main" val="3217338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Based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hape&#10;&#10;Description automatically generated">
            <a:extLst>
              <a:ext uri="{FF2B5EF4-FFF2-40B4-BE49-F238E27FC236}">
                <a16:creationId xmlns:a16="http://schemas.microsoft.com/office/drawing/2014/main" id="{DB9BA875-8F0C-B043-BBB0-CF947572DB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F18C1000-CFD1-814F-9DAF-2DC7FBADDD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6651" y="791375"/>
            <a:ext cx="2795075" cy="356074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endParaRPr lang="en-US" dirty="0"/>
          </a:p>
          <a:p>
            <a:r>
              <a:rPr lang="en-US" dirty="0"/>
              <a:t>Insert Author </a:t>
            </a:r>
          </a:p>
          <a:p>
            <a:r>
              <a:rPr lang="en-US" dirty="0"/>
              <a:t>Headshot 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601DF-3D69-3D45-B976-F47622BD40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599" y="203200"/>
            <a:ext cx="5197231" cy="863804"/>
          </a:xfrm>
        </p:spPr>
        <p:txBody>
          <a:bodyPr>
            <a:normAutofit/>
          </a:bodyPr>
          <a:lstStyle>
            <a:lvl1pPr marL="0" indent="0">
              <a:buNone/>
              <a:defRPr sz="2000" b="1" i="0" kern="8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Lesson #: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0C425D4-B551-AD45-94B6-DB4297EE733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57600" y="1066800"/>
            <a:ext cx="4853353" cy="3284538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i="0" baseline="0"/>
            </a:lvl1pPr>
          </a:lstStyle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1.1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1.2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1.3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1.4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1.5  Sub-lesson Title</a:t>
            </a:r>
            <a:endParaRPr lang="en-US" sz="1600" i="1" baseline="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237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B0A6C-EF38-9441-ADBF-8FE45FA6C46E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2D76-6BE4-154B-A130-37D069E423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457200" y="210636"/>
            <a:ext cx="8229600" cy="5605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747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react-component.html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7068" y="312434"/>
            <a:ext cx="6797758" cy="628090"/>
          </a:xfrm>
        </p:spPr>
        <p:txBody>
          <a:bodyPr/>
          <a:lstStyle/>
          <a:p>
            <a:r>
              <a:rPr lang="en-GB" sz="2800" dirty="0">
                <a:solidFill>
                  <a:srgbClr val="005B70"/>
                </a:solidFill>
              </a:rPr>
              <a:t>Component Techniques</a:t>
            </a:r>
            <a:endParaRPr lang="en-US" sz="2800" dirty="0">
              <a:solidFill>
                <a:srgbClr val="005B70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E04218F-10E0-4B14-BDB1-FF256EC12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2965" y="1365665"/>
            <a:ext cx="6233685" cy="2624749"/>
          </a:xfrm>
        </p:spPr>
        <p:txBody>
          <a:bodyPr>
            <a:normAutofit/>
          </a:bodyPr>
          <a:lstStyle/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200" dirty="0"/>
              <a:t>Effect hooks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200" dirty="0"/>
              <a:t>Calling REST services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endParaRPr lang="en-GB" sz="1600" dirty="0"/>
          </a:p>
          <a:p>
            <a:pPr marL="55563" indent="0">
              <a:tabLst>
                <a:tab pos="446088" algn="l"/>
              </a:tabLst>
            </a:pPr>
            <a:r>
              <a:rPr lang="en-GB" sz="2200" i="1" dirty="0"/>
              <a:t>Annexes</a:t>
            </a:r>
          </a:p>
          <a:p>
            <a:pPr marL="512763" indent="-457200">
              <a:buFont typeface="+mj-lt"/>
              <a:buAutoNum type="alphaUcPeriod"/>
              <a:tabLst>
                <a:tab pos="446088" algn="l"/>
              </a:tabLst>
            </a:pPr>
            <a:r>
              <a:rPr lang="en-GB" sz="2200" dirty="0" err="1"/>
              <a:t>Memoization</a:t>
            </a:r>
            <a:endParaRPr lang="en-GB" sz="2200" dirty="0"/>
          </a:p>
          <a:p>
            <a:pPr marL="512763" indent="-457200">
              <a:buFont typeface="+mj-lt"/>
              <a:buAutoNum type="alphaUcPeriod"/>
              <a:tabLst>
                <a:tab pos="446088" algn="l"/>
              </a:tabLst>
            </a:pPr>
            <a:r>
              <a:rPr lang="en-GB" sz="2200" dirty="0"/>
              <a:t>Lifecycle methods in class components</a:t>
            </a:r>
          </a:p>
          <a:p>
            <a:pPr marL="512763" indent="-457200">
              <a:buFont typeface="+mj-lt"/>
              <a:buAutoNum type="alphaUcPeriod"/>
              <a:tabLst>
                <a:tab pos="446088" algn="l"/>
              </a:tabLst>
            </a:pPr>
            <a:endParaRPr lang="en-GB" sz="2200" i="1" dirty="0"/>
          </a:p>
          <a:p>
            <a:pPr marL="512763" indent="-457200">
              <a:buFont typeface="+mj-lt"/>
              <a:buAutoNum type="alphaUcPeriod"/>
              <a:tabLst>
                <a:tab pos="446088" algn="l"/>
              </a:tabLst>
            </a:pP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375905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Section 2: Calling REST Services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Overview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Starting the REST service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Testing the REST service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Calling the REST service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553587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/>
              <a:t>Overview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0" y="924309"/>
            <a:ext cx="7696961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In this section we show a realistic example of why you’d implement an effect hook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example will call a REST service at the point when a component is first rendered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component calls the REST service asynchronously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When the REST service returns with the data, the component will re-render itself with the result data</a:t>
            </a:r>
          </a:p>
        </p:txBody>
      </p:sp>
    </p:spTree>
    <p:extLst>
      <p:ext uri="{BB962C8B-B14F-4D97-AF65-F5344CB8AC3E}">
        <p14:creationId xmlns:p14="http://schemas.microsoft.com/office/powerpoint/2010/main" val="2372607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Starting the REST Service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We’ve implemented the REST service in Node.js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Open a command window in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folder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Run the following commands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REST service starts up on port 3000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C8C33D0A-2150-4897-9488-DA3F132AB3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3318" y="2089346"/>
            <a:ext cx="6233523" cy="25439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10" name="Rectangle 16">
            <a:extLst>
              <a:ext uri="{FF2B5EF4-FFF2-40B4-BE49-F238E27FC236}">
                <a16:creationId xmlns:a16="http://schemas.microsoft.com/office/drawing/2014/main" id="{6C0D47A3-6774-45A7-935F-51C56AF3C2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3318" y="2459154"/>
            <a:ext cx="6233523" cy="25439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start</a:t>
            </a:r>
          </a:p>
        </p:txBody>
      </p:sp>
    </p:spTree>
    <p:extLst>
      <p:ext uri="{BB962C8B-B14F-4D97-AF65-F5344CB8AC3E}">
        <p14:creationId xmlns:p14="http://schemas.microsoft.com/office/powerpoint/2010/main" val="3689944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the REST Service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test the REST service is working, browse here: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http://localhost:3000/api/thumbnailUrls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1EF8F3-5C0B-4E5F-8D17-B83331BBE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155" y="1711452"/>
            <a:ext cx="6561617" cy="2990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322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Calling the REST Service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00501" y="924309"/>
            <a:ext cx="7805568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Now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restClient.html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After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Gallery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component is first rendered: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Our effect hook makes an asynchronous REST call 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When the REST call returns, we update component state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This causes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Gallery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component to re-render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example also shows how to use: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fetch()</a:t>
            </a:r>
            <a:r>
              <a:rPr lang="en-GB" dirty="0">
                <a:latin typeface="+mj-lt"/>
              </a:rPr>
              <a:t>,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async</a:t>
            </a:r>
            <a:r>
              <a:rPr lang="en-GB" dirty="0">
                <a:latin typeface="+mj-lt"/>
              </a:rPr>
              <a:t>,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await</a:t>
            </a:r>
          </a:p>
        </p:txBody>
      </p:sp>
    </p:spTree>
    <p:extLst>
      <p:ext uri="{BB962C8B-B14F-4D97-AF65-F5344CB8AC3E}">
        <p14:creationId xmlns:p14="http://schemas.microsoft.com/office/powerpoint/2010/main" val="32158239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7068" y="312434"/>
            <a:ext cx="6797758" cy="628090"/>
          </a:xfrm>
        </p:spPr>
        <p:txBody>
          <a:bodyPr/>
          <a:lstStyle/>
          <a:p>
            <a:r>
              <a:rPr lang="en-GB" sz="2800" dirty="0">
                <a:solidFill>
                  <a:srgbClr val="005B70"/>
                </a:solidFill>
              </a:rPr>
              <a:t>Summary</a:t>
            </a:r>
            <a:endParaRPr lang="en-US" sz="2800" dirty="0">
              <a:solidFill>
                <a:srgbClr val="005B70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E04218F-10E0-4B14-BDB1-FF256EC12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2965" y="1365665"/>
            <a:ext cx="6233685" cy="2624749"/>
          </a:xfrm>
        </p:spPr>
        <p:txBody>
          <a:bodyPr>
            <a:normAutofit/>
          </a:bodyPr>
          <a:lstStyle/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Effect hooks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Calling REST services</a:t>
            </a:r>
          </a:p>
        </p:txBody>
      </p:sp>
    </p:spTree>
    <p:extLst>
      <p:ext uri="{BB962C8B-B14F-4D97-AF65-F5344CB8AC3E}">
        <p14:creationId xmlns:p14="http://schemas.microsoft.com/office/powerpoint/2010/main" val="28626809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Annex A:  </a:t>
            </a:r>
            <a:r>
              <a:rPr lang="en-US" dirty="0" err="1">
                <a:solidFill>
                  <a:schemeClr val="bg1"/>
                </a:solidFill>
              </a:rPr>
              <a:t>Memoization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Overview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Simple </a:t>
            </a:r>
            <a:r>
              <a:rPr lang="en-GB" sz="2200" dirty="0" err="1"/>
              <a:t>memoization</a:t>
            </a:r>
            <a:endParaRPr lang="en-GB" sz="2200" dirty="0"/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Default </a:t>
            </a:r>
            <a:r>
              <a:rPr lang="en-GB" sz="2200" dirty="0" err="1"/>
              <a:t>memoization</a:t>
            </a:r>
            <a:r>
              <a:rPr lang="en-GB" sz="2200" dirty="0"/>
              <a:t> behaviour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Custom comparison function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 err="1"/>
              <a:t>Memoizing</a:t>
            </a:r>
            <a:r>
              <a:rPr lang="en-GB" sz="2200" dirty="0"/>
              <a:t> child content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1356309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/>
              <a:t>Overview</a:t>
            </a:r>
            <a:endParaRPr lang="en-GB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1" y="924309"/>
            <a:ext cx="7942202" cy="3742941"/>
          </a:xfrm>
        </p:spPr>
        <p:txBody>
          <a:bodyPr/>
          <a:lstStyle/>
          <a:p>
            <a:r>
              <a:rPr lang="en-GB" dirty="0" err="1"/>
              <a:t>Memoization</a:t>
            </a:r>
            <a:r>
              <a:rPr lang="en-GB" dirty="0"/>
              <a:t> is a render optimization technique…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ability to cache virtual DOM tree content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 err="1">
                <a:ea typeface="Open Sans" panose="020B0606030504020204" pitchFamily="34" charset="0"/>
                <a:cs typeface="Open Sans" panose="020B0606030504020204" pitchFamily="34" charset="0"/>
              </a:rPr>
              <a:t>Memoization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is relevant if you have a </a:t>
            </a:r>
            <a:r>
              <a:rPr lang="en-GB" u="sng" dirty="0">
                <a:ea typeface="Open Sans" panose="020B0606030504020204" pitchFamily="34" charset="0"/>
                <a:cs typeface="Open Sans" panose="020B0606030504020204" pitchFamily="34" charset="0"/>
              </a:rPr>
              <a:t>pure component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i.e. a component that always generates the same virtual DOM tree for a given set of input properties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React caches the virtual DOM tree when the component is first rendered, then reuses the cached content later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7408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Simple </a:t>
            </a:r>
            <a:r>
              <a:rPr lang="en-GB" dirty="0" err="1"/>
              <a:t>Memoization</a:t>
            </a:r>
            <a:r>
              <a:rPr lang="en-GB" dirty="0"/>
              <a:t> (1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</a:t>
            </a:r>
            <a:r>
              <a:rPr lang="en-GB" dirty="0" err="1"/>
              <a:t>memoize</a:t>
            </a:r>
            <a:r>
              <a:rPr lang="en-GB" dirty="0"/>
              <a:t> a component: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Wrap it in a call to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React.memo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can do it in 2 steps: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Or you can do it in 1 step:</a:t>
            </a: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AFFD3D35-7B86-4512-B6D1-3F88C63CF2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6238" y="2451461"/>
            <a:ext cx="6983431" cy="623730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SomeComponent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 {…}</a:t>
            </a:r>
          </a:p>
          <a:p>
            <a:pPr defTabSz="739775"/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/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MemoizedComponent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React.memo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SomeComponent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083DC186-8A4F-4282-AA3C-80CE3F6925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6238" y="3968624"/>
            <a:ext cx="6983431" cy="254398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739775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MemoizedComponent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React.memo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() =&gt; {…}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434792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Simple </a:t>
            </a:r>
            <a:r>
              <a:rPr lang="en-GB" dirty="0" err="1"/>
              <a:t>Memoization</a:t>
            </a:r>
            <a:r>
              <a:rPr lang="en-GB" dirty="0"/>
              <a:t> (2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1" y="924309"/>
            <a:ext cx="7980740" cy="3742941"/>
          </a:xfrm>
        </p:spPr>
        <p:txBody>
          <a:bodyPr/>
          <a:lstStyle/>
          <a:p>
            <a:r>
              <a:rPr lang="en-GB" dirty="0"/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memoization1.html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App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component has 2 interesting child components: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A normal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Panel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component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A </a:t>
            </a:r>
            <a:r>
              <a:rPr lang="en-GB" dirty="0" err="1">
                <a:ea typeface="Open Sans" panose="020B0606030504020204" pitchFamily="34" charset="0"/>
                <a:cs typeface="Open Sans" panose="020B0606030504020204" pitchFamily="34" charset="0"/>
              </a:rPr>
              <a:t>memoized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Panel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component 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Type in the textbox, to update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state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Causes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App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component (and children) to re-render</a:t>
            </a:r>
          </a:p>
          <a:p>
            <a:pPr lvl="1"/>
            <a:r>
              <a:rPr lang="en-GB" u="sng" dirty="0">
                <a:ea typeface="Open Sans" panose="020B0606030504020204" pitchFamily="34" charset="0"/>
                <a:cs typeface="Open Sans" panose="020B0606030504020204" pitchFamily="34" charset="0"/>
              </a:rPr>
              <a:t>But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the </a:t>
            </a:r>
            <a:r>
              <a:rPr lang="en-GB" dirty="0" err="1">
                <a:ea typeface="Open Sans" panose="020B0606030504020204" pitchFamily="34" charset="0"/>
                <a:cs typeface="Open Sans" panose="020B0606030504020204" pitchFamily="34" charset="0"/>
              </a:rPr>
              <a:t>memoized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Panel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component isn't re-rendered</a:t>
            </a:r>
          </a:p>
        </p:txBody>
      </p:sp>
    </p:spTree>
    <p:extLst>
      <p:ext uri="{BB962C8B-B14F-4D97-AF65-F5344CB8AC3E}">
        <p14:creationId xmlns:p14="http://schemas.microsoft.com/office/powerpoint/2010/main" val="3168462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Section 1:  Effect Hooks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Overview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Defining a simple effect hook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Effects with </a:t>
            </a:r>
            <a:r>
              <a:rPr lang="en-GB" sz="2200" dirty="0" err="1"/>
              <a:t>cleanup</a:t>
            </a:r>
            <a:endParaRPr lang="en-GB" sz="2200" dirty="0"/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Effect dependencies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1760287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Default </a:t>
            </a:r>
            <a:r>
              <a:rPr lang="en-GB" dirty="0" err="1"/>
              <a:t>Memoization</a:t>
            </a:r>
            <a:r>
              <a:rPr lang="en-GB" dirty="0"/>
              <a:t> Behaviour (1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7823085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Imagine you have a </a:t>
            </a:r>
            <a:r>
              <a:rPr lang="en-GB" dirty="0" err="1">
                <a:ea typeface="Open Sans" panose="020B0606030504020204" pitchFamily="34" charset="0"/>
                <a:cs typeface="Open Sans" panose="020B0606030504020204" pitchFamily="34" charset="0"/>
              </a:rPr>
              <a:t>memoized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component…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... and React might need to render the component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… e.g. because state has changed in a parent component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React does a </a:t>
            </a:r>
            <a:r>
              <a:rPr lang="en-GB" u="sng" dirty="0">
                <a:ea typeface="Open Sans" panose="020B0606030504020204" pitchFamily="34" charset="0"/>
                <a:cs typeface="Open Sans" panose="020B0606030504020204" pitchFamily="34" charset="0"/>
              </a:rPr>
              <a:t>shallow comparison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of the component's current properties vs. previous properties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If all the properties are the same, cached content is used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If any property is different, component is re-rendered </a:t>
            </a:r>
          </a:p>
        </p:txBody>
      </p:sp>
    </p:spTree>
    <p:extLst>
      <p:ext uri="{BB962C8B-B14F-4D97-AF65-F5344CB8AC3E}">
        <p14:creationId xmlns:p14="http://schemas.microsoft.com/office/powerpoint/2010/main" val="3857241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Default </a:t>
            </a:r>
            <a:r>
              <a:rPr lang="en-GB" dirty="0" err="1"/>
              <a:t>Memoization</a:t>
            </a:r>
            <a:r>
              <a:rPr lang="en-GB" dirty="0"/>
              <a:t> Behaviour (2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1" y="924309"/>
            <a:ext cx="7819582" cy="3742941"/>
          </a:xfrm>
        </p:spPr>
        <p:txBody>
          <a:bodyPr/>
          <a:lstStyle/>
          <a:p>
            <a:r>
              <a:rPr lang="en-GB" dirty="0"/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memoization2.html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cs typeface="Courier New" panose="02070309020205020404" pitchFamily="49" charset="0"/>
              </a:rPr>
              <a:t>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Panel</a:t>
            </a:r>
            <a:r>
              <a:rPr lang="en-GB" dirty="0">
                <a:cs typeface="Courier New" panose="02070309020205020404" pitchFamily="49" charset="0"/>
              </a:rPr>
              <a:t> component has 2 properties: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title - </a:t>
            </a:r>
            <a:r>
              <a:rPr lang="en-GB" dirty="0">
                <a:cs typeface="Courier New" panose="02070309020205020404" pitchFamily="49" charset="0"/>
              </a:rPr>
              <a:t>this is invariant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text  - </a:t>
            </a:r>
            <a:r>
              <a:rPr lang="en-GB" dirty="0">
                <a:cs typeface="Courier New" panose="02070309020205020404" pitchFamily="49" charset="0"/>
              </a:rPr>
              <a:t>this is the text from the text box</a:t>
            </a:r>
          </a:p>
          <a:p>
            <a:pPr lvl="1"/>
            <a:endParaRPr lang="en-GB" dirty="0">
              <a:cs typeface="Courier New" panose="02070309020205020404" pitchFamily="49" charset="0"/>
            </a:endParaRPr>
          </a:p>
          <a:p>
            <a:r>
              <a:rPr lang="en-GB" dirty="0">
                <a:cs typeface="Courier New" panose="02070309020205020404" pitchFamily="49" charset="0"/>
              </a:rPr>
              <a:t>The </a:t>
            </a:r>
            <a:r>
              <a:rPr lang="en-GB" dirty="0" err="1">
                <a:cs typeface="Courier New" panose="02070309020205020404" pitchFamily="49" charset="0"/>
              </a:rPr>
              <a:t>memoized</a:t>
            </a:r>
            <a:r>
              <a:rPr lang="en-GB" dirty="0">
                <a:cs typeface="Courier New" panose="02070309020205020404" pitchFamily="49" charset="0"/>
              </a:rPr>
              <a:t> version of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Panel</a:t>
            </a:r>
            <a:r>
              <a:rPr lang="en-GB" dirty="0">
                <a:cs typeface="Courier New" panose="02070309020205020404" pitchFamily="49" charset="0"/>
              </a:rPr>
              <a:t> component is now re-rendered on every keystroke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en-GB" dirty="0">
                <a:cs typeface="Courier New" panose="02070309020205020404" pitchFamily="49" charset="0"/>
              </a:rPr>
              <a:t> property is different, so no caching occurs!</a:t>
            </a:r>
          </a:p>
        </p:txBody>
      </p:sp>
    </p:spTree>
    <p:extLst>
      <p:ext uri="{BB962C8B-B14F-4D97-AF65-F5344CB8AC3E}">
        <p14:creationId xmlns:p14="http://schemas.microsoft.com/office/powerpoint/2010/main" val="3803377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Custom Comparison Function (1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015776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can pass a comparison function into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React.memo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GB" dirty="0"/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function takes previous and next properties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If the function returns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, cached content will be used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Some reasons for defining a comparison function: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compare only a subset of the properties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do deep property comparisons (e.g. nested objects)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use some global state in the comparisons</a:t>
            </a: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AFFD3D35-7B86-4512-B6D1-3F88C63CF2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9851" y="2079360"/>
            <a:ext cx="6621669" cy="562175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739775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prevProps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nextProps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){ …return true/false… }</a:t>
            </a:r>
          </a:p>
          <a:p>
            <a:pPr defTabSz="739775"/>
            <a:endParaRPr lang="en-GB" sz="8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const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MemoizedComponent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React.memo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SomeComponent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30432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Custom Comparison Function (2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7672437" cy="3742941"/>
          </a:xfrm>
        </p:spPr>
        <p:txBody>
          <a:bodyPr/>
          <a:lstStyle/>
          <a:p>
            <a:r>
              <a:rPr lang="en-GB" dirty="0"/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memoization3.html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cs typeface="Courier New" panose="02070309020205020404" pitchFamily="49" charset="0"/>
              </a:rPr>
              <a:t>A </a:t>
            </a:r>
            <a:r>
              <a:rPr lang="en-GB" dirty="0" err="1">
                <a:cs typeface="Courier New" panose="02070309020205020404" pitchFamily="49" charset="0"/>
              </a:rPr>
              <a:t>memoized</a:t>
            </a:r>
            <a:r>
              <a:rPr lang="en-GB" dirty="0">
                <a:cs typeface="Courier New" panose="02070309020205020404" pitchFamily="49" charset="0"/>
              </a:rPr>
              <a:t>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Panel</a:t>
            </a:r>
            <a:r>
              <a:rPr lang="en-GB" dirty="0">
                <a:cs typeface="Courier New" panose="02070309020205020404" pitchFamily="49" charset="0"/>
              </a:rPr>
              <a:t> component has a comparison </a:t>
            </a:r>
            <a:r>
              <a:rPr lang="en-GB" dirty="0" err="1">
                <a:cs typeface="Courier New" panose="02070309020205020404" pitchFamily="49" charset="0"/>
              </a:rPr>
              <a:t>func</a:t>
            </a:r>
            <a:endParaRPr lang="en-GB" dirty="0">
              <a:cs typeface="Courier New" panose="02070309020205020404" pitchFamily="49" charset="0"/>
            </a:endParaRP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Just compares the </a:t>
            </a:r>
            <a:r>
              <a:rPr lang="en-GB" dirty="0" err="1">
                <a:ea typeface="Open Sans" panose="020B0606030504020204" pitchFamily="34" charset="0"/>
                <a:cs typeface="Open Sans" panose="020B0606030504020204" pitchFamily="34" charset="0"/>
              </a:rPr>
              <a:t>prev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/next length of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property</a:t>
            </a:r>
          </a:p>
          <a:p>
            <a:pPr lvl="1"/>
            <a:endParaRPr lang="en-GB" dirty="0">
              <a:cs typeface="Courier New" panose="02070309020205020404" pitchFamily="49" charset="0"/>
            </a:endParaRPr>
          </a:p>
          <a:p>
            <a:r>
              <a:rPr lang="en-GB" dirty="0">
                <a:cs typeface="Courier New" panose="02070309020205020404" pitchFamily="49" charset="0"/>
              </a:rPr>
              <a:t>When you type into the text box, this is what happens to that </a:t>
            </a:r>
            <a:r>
              <a:rPr lang="en-GB" dirty="0" err="1">
                <a:cs typeface="Courier New" panose="02070309020205020404" pitchFamily="49" charset="0"/>
              </a:rPr>
              <a:t>memoized</a:t>
            </a:r>
            <a:r>
              <a:rPr lang="en-GB" dirty="0">
                <a:cs typeface="Courier New" panose="02070309020205020404" pitchFamily="49" charset="0"/>
              </a:rPr>
              <a:t>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Panel</a:t>
            </a:r>
            <a:r>
              <a:rPr lang="en-GB" dirty="0">
                <a:cs typeface="Courier New" panose="02070309020205020404" pitchFamily="49" charset="0"/>
              </a:rPr>
              <a:t> component: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If text is same length as before, cached content is used</a:t>
            </a:r>
          </a:p>
          <a:p>
            <a:pPr lvl="1"/>
            <a:r>
              <a:rPr lang="en-GB" dirty="0">
                <a:cs typeface="Courier New" panose="02070309020205020404" pitchFamily="49" charset="0"/>
              </a:rPr>
              <a:t>If text is different length, component is re-rendered</a:t>
            </a:r>
          </a:p>
        </p:txBody>
      </p:sp>
    </p:spTree>
    <p:extLst>
      <p:ext uri="{BB962C8B-B14F-4D97-AF65-F5344CB8AC3E}">
        <p14:creationId xmlns:p14="http://schemas.microsoft.com/office/powerpoint/2010/main" val="10617921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Caching Child Content (1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7802065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We've seen how to use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React.memo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to cache the entire virtual DOM tree for a component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can also cache a </a:t>
            </a:r>
            <a:r>
              <a:rPr lang="en-GB" u="sng" dirty="0">
                <a:ea typeface="Open Sans" panose="020B0606030504020204" pitchFamily="34" charset="0"/>
                <a:cs typeface="Open Sans" panose="020B0606030504020204" pitchFamily="34" charset="0"/>
              </a:rPr>
              <a:t>particular piece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of child content within a component, using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React.useMemo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endParaRPr lang="en-GB" dirty="0">
              <a:latin typeface="+mj-lt"/>
              <a:cs typeface="Courier New" panose="02070309020205020404" pitchFamily="49" charset="0"/>
            </a:endParaRPr>
          </a:p>
          <a:p>
            <a:pPr lvl="1"/>
            <a:endParaRPr lang="en-GB" dirty="0">
              <a:latin typeface="+mj-lt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React will cache the specified content 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If any dependency changes, React recomputes the cache</a:t>
            </a:r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C49549D2-4A8B-44BE-94D4-3079AF0FBB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7114" y="2768482"/>
            <a:ext cx="7161741" cy="254398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739775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cachedContent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React.useMemo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content, [dependencies]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854129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Caching Child Content (2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memoization4.html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cs typeface="Courier New" panose="02070309020205020404" pitchFamily="49" charset="0"/>
              </a:rPr>
              <a:t>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Panel</a:t>
            </a:r>
            <a:r>
              <a:rPr lang="en-GB" dirty="0">
                <a:cs typeface="Courier New" panose="02070309020205020404" pitchFamily="49" charset="0"/>
              </a:rPr>
              <a:t> component displays the date/time when the panel was initially displayed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This content is cached via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React.useMemo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endParaRPr lang="en-GB" dirty="0">
              <a:latin typeface="+mj-lt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Note the dependency array is empty 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So there's nothing in here that can change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So there's nothing to inhibit caching here 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  <a:sym typeface="Wingdings" panose="05000000000000000000" pitchFamily="2" charset="2"/>
              </a:rPr>
              <a:t></a:t>
            </a:r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5422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342" y="36576"/>
            <a:ext cx="7945049" cy="56055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Annex B:  Lifecycle Methods in Class Components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Setting the scene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Overview of lifecycle methods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Lifecycle methods available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Implementing lifecycle methods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Optimizing UI updates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Is an update necessary?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Accessing previous state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1196159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Overview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8303" cy="3742941"/>
          </a:xfrm>
        </p:spPr>
        <p:txBody>
          <a:bodyPr/>
          <a:lstStyle/>
          <a:p>
            <a:r>
              <a:rPr lang="en-GB" dirty="0"/>
              <a:t>This section discusses </a:t>
            </a:r>
            <a:r>
              <a:rPr lang="en-GB" i="1" dirty="0"/>
              <a:t>lifecycle methods</a:t>
            </a:r>
            <a:r>
              <a:rPr lang="en-GB" dirty="0"/>
              <a:t> for class components</a:t>
            </a:r>
          </a:p>
          <a:p>
            <a:pPr lvl="1"/>
            <a:r>
              <a:rPr lang="en-GB" dirty="0"/>
              <a:t>Similar to effect hooks for functional components</a:t>
            </a:r>
          </a:p>
          <a:p>
            <a:pPr lvl="1"/>
            <a:r>
              <a:rPr lang="en-GB" dirty="0"/>
              <a:t>But not exactly the same…</a:t>
            </a:r>
          </a:p>
          <a:p>
            <a:pPr lvl="1"/>
            <a:endParaRPr lang="en-GB" dirty="0">
              <a:latin typeface="+mj-lt"/>
            </a:endParaRPr>
          </a:p>
          <a:p>
            <a:r>
              <a:rPr lang="en-GB" dirty="0"/>
              <a:t>For a class component, React calls these methods:</a:t>
            </a:r>
          </a:p>
          <a:p>
            <a:pPr lvl="1"/>
            <a:r>
              <a:rPr lang="en-GB" dirty="0"/>
              <a:t>Constructor</a:t>
            </a:r>
          </a:p>
          <a:p>
            <a:pPr lvl="1"/>
            <a:r>
              <a:rPr lang="en-GB" dirty="0"/>
              <a:t>Lifecycle methods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render()</a:t>
            </a:r>
          </a:p>
          <a:p>
            <a:pPr lvl="1"/>
            <a:endParaRPr lang="en-GB" dirty="0"/>
          </a:p>
          <a:p>
            <a:pPr lvl="1"/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113851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Lifecycle Methods Available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 are the most common lifecycle methods that React calls upon a class component:</a:t>
            </a:r>
          </a:p>
          <a:p>
            <a:pPr lvl="1"/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componentDidMount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componentDidUpdate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componentWillUnmount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For a full list of lifecycle methods, see:</a:t>
            </a:r>
          </a:p>
          <a:p>
            <a:pPr lvl="1"/>
            <a:r>
              <a:rPr lang="en-GB" dirty="0">
                <a:hlinkClick r:id="rId3"/>
              </a:rPr>
              <a:t>https://reactjs.org/docs/react-component.html</a:t>
            </a:r>
            <a:r>
              <a:rPr lang="en-GB" dirty="0"/>
              <a:t> 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834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Implementing Lifecycle Methods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See the example in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lifecycleMethods1.html</a:t>
            </a:r>
          </a:p>
          <a:p>
            <a:pPr lvl="1"/>
            <a:r>
              <a:rPr lang="en-GB" dirty="0">
                <a:latin typeface="+mj-lt"/>
              </a:rPr>
              <a:t> 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Displays info messages in the console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ABEE3E-58B2-464F-9FA0-0A09E34C1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914" y="1726781"/>
            <a:ext cx="5120398" cy="334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001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/>
              <a:t>Overview</a:t>
            </a:r>
            <a:endParaRPr lang="en-GB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functional component can define </a:t>
            </a:r>
            <a:r>
              <a:rPr lang="en-GB" i="1" dirty="0"/>
              <a:t>effect hooks</a:t>
            </a:r>
          </a:p>
          <a:p>
            <a:pPr lvl="1"/>
            <a:r>
              <a:rPr lang="en-GB" dirty="0"/>
              <a:t>An effect hook is effectively a call-back function</a:t>
            </a:r>
          </a:p>
          <a:p>
            <a:pPr lvl="1"/>
            <a:r>
              <a:rPr lang="en-GB" dirty="0"/>
              <a:t>Called automatically by React, after each render</a:t>
            </a:r>
          </a:p>
          <a:p>
            <a:pPr lvl="1"/>
            <a:r>
              <a:rPr lang="en-GB" dirty="0"/>
              <a:t>Enables the component to do some additional work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Note: Class components have a similar technique called </a:t>
            </a:r>
            <a:r>
              <a:rPr lang="en-GB" i="1" dirty="0">
                <a:ea typeface="Open Sans" panose="020B0606030504020204" pitchFamily="34" charset="0"/>
                <a:cs typeface="Open Sans" panose="020B0606030504020204" pitchFamily="34" charset="0"/>
              </a:rPr>
              <a:t>lifecycle methods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See Annex B for details</a:t>
            </a:r>
          </a:p>
          <a:p>
            <a:pPr lvl="1"/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90433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Optimizing UI Updates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Let's think about how we can optimize UI updates, to reduce the amount of re-rendering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At the moment, when the user clicks a thumbnail icon, it renders that icon in large format on the page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It does this even if you click the same thumbnail several times - what a waste of effort!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A better approach: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Only re-render if a different thumbnail is clicked</a:t>
            </a:r>
          </a:p>
        </p:txBody>
      </p:sp>
    </p:spTree>
    <p:extLst>
      <p:ext uri="{BB962C8B-B14F-4D97-AF65-F5344CB8AC3E}">
        <p14:creationId xmlns:p14="http://schemas.microsoft.com/office/powerpoint/2010/main" val="434639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 an Update Necessary?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Implement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shouldComponentUpdate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GB" dirty="0"/>
              <a:t> method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method receives the provisional new properties and state for the component</a:t>
            </a:r>
          </a:p>
          <a:p>
            <a:pPr lvl="1"/>
            <a:endParaRPr lang="en-GB" dirty="0">
              <a:latin typeface="+mj-lt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function must return a </a:t>
            </a:r>
            <a:r>
              <a:rPr lang="en-GB" dirty="0" err="1">
                <a:ea typeface="Open Sans" panose="020B0606030504020204" pitchFamily="34" charset="0"/>
                <a:cs typeface="Open Sans" panose="020B0606030504020204" pitchFamily="34" charset="0"/>
              </a:rPr>
              <a:t>boolean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result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if you want an update/render to happen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en-GB" dirty="0">
                <a:latin typeface="+mj-lt"/>
              </a:rPr>
              <a:t> 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if you decide there's no need to update/render</a:t>
            </a:r>
          </a:p>
          <a:p>
            <a:pPr lvl="1"/>
            <a:endParaRPr lang="en-GB" dirty="0">
              <a:latin typeface="+mj-lt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lifecycleMethods2.html</a:t>
            </a:r>
          </a:p>
        </p:txBody>
      </p:sp>
    </p:spTree>
    <p:extLst>
      <p:ext uri="{BB962C8B-B14F-4D97-AF65-F5344CB8AC3E}">
        <p14:creationId xmlns:p14="http://schemas.microsoft.com/office/powerpoint/2010/main" val="39791394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Accessing Previous State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Implement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componentDidUpdate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GB" dirty="0"/>
              <a:t> method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method receives the previous properties and state for the component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What to do with this info?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E.g. stick it into some kind of "undo" store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E.g. log the change somewhere useful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lifecycleMethods3.html</a:t>
            </a:r>
          </a:p>
          <a:p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66543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Defining a Simple Effect Hook (1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7896659" cy="3742941"/>
          </a:xfrm>
        </p:spPr>
        <p:txBody>
          <a:bodyPr/>
          <a:lstStyle/>
          <a:p>
            <a:r>
              <a:rPr lang="en-GB" dirty="0"/>
              <a:t>To define an effect hook: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Call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React.useEffect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React calls your effect(s) after each render, including after the first render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Gives you an opportunity to perform side-effect work</a:t>
            </a: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AFFD3D35-7B86-4512-B6D1-3F88C63CF2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4723" y="1700544"/>
            <a:ext cx="6923415" cy="254398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739775"/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React.useEffect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(() =&gt; { side-effect code… })</a:t>
            </a:r>
          </a:p>
        </p:txBody>
      </p:sp>
    </p:spTree>
    <p:extLst>
      <p:ext uri="{BB962C8B-B14F-4D97-AF65-F5344CB8AC3E}">
        <p14:creationId xmlns:p14="http://schemas.microsoft.com/office/powerpoint/2010/main" val="3692512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Defining a Simple Effect Hook (2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effectHooks1.html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Note: 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can define multiple effect hooks, which is good for separation of concerns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hooks are invoked in the order defined</a:t>
            </a:r>
          </a:p>
        </p:txBody>
      </p:sp>
    </p:spTree>
    <p:extLst>
      <p:ext uri="{BB962C8B-B14F-4D97-AF65-F5344CB8AC3E}">
        <p14:creationId xmlns:p14="http://schemas.microsoft.com/office/powerpoint/2010/main" val="2839484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Effects with </a:t>
            </a:r>
            <a:r>
              <a:rPr lang="en-GB" dirty="0" err="1"/>
              <a:t>Cleanup</a:t>
            </a:r>
            <a:r>
              <a:rPr lang="en-GB" dirty="0"/>
              <a:t> (1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Some effects might require </a:t>
            </a:r>
            <a:r>
              <a:rPr lang="en-GB" dirty="0" err="1"/>
              <a:t>cleanup</a:t>
            </a:r>
            <a:endParaRPr lang="en-GB" dirty="0"/>
          </a:p>
          <a:p>
            <a:pPr lvl="1"/>
            <a:r>
              <a:rPr lang="en-GB" dirty="0"/>
              <a:t>E.g. cancel a timer/interval</a:t>
            </a:r>
          </a:p>
          <a:p>
            <a:pPr lvl="1"/>
            <a:r>
              <a:rPr lang="en-GB" dirty="0"/>
              <a:t>E.g. cancel a subscription to an external data source</a:t>
            </a:r>
          </a:p>
          <a:p>
            <a:endParaRPr lang="en-GB" dirty="0"/>
          </a:p>
          <a:p>
            <a:r>
              <a:rPr lang="en-GB" dirty="0"/>
              <a:t>To provide </a:t>
            </a:r>
            <a:r>
              <a:rPr lang="en-GB" dirty="0" err="1"/>
              <a:t>cleanup</a:t>
            </a:r>
            <a:r>
              <a:rPr lang="en-GB" dirty="0"/>
              <a:t> behaviour for an effect:</a:t>
            </a:r>
          </a:p>
          <a:p>
            <a:pPr lvl="1"/>
            <a:r>
              <a:rPr lang="en-GB" dirty="0"/>
              <a:t>Return a function from the effect</a:t>
            </a:r>
          </a:p>
          <a:p>
            <a:pPr lvl="1"/>
            <a:endParaRPr lang="en-GB" dirty="0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82A41CEC-35F5-4330-8957-4C611E53FE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7898" y="3257712"/>
            <a:ext cx="6653468" cy="808396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739775"/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React.useEffect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(() =&gt; { 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side-effect code…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() =&gt; {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cleanup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code… }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866160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Effects with </a:t>
            </a:r>
            <a:r>
              <a:rPr lang="en-GB" dirty="0" err="1"/>
              <a:t>Cleanup</a:t>
            </a:r>
            <a:r>
              <a:rPr lang="en-GB" dirty="0"/>
              <a:t> (2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effectHooks2.html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cs typeface="Courier New" panose="02070309020205020404" pitchFamily="49" charset="0"/>
              </a:rPr>
              <a:t>React invokes an effect </a:t>
            </a:r>
            <a:r>
              <a:rPr lang="en-GB" dirty="0" err="1">
                <a:cs typeface="Courier New" panose="02070309020205020404" pitchFamily="49" charset="0"/>
              </a:rPr>
              <a:t>cleanup</a:t>
            </a:r>
            <a:r>
              <a:rPr lang="en-GB" dirty="0">
                <a:cs typeface="Courier New" panose="02070309020205020404" pitchFamily="49" charset="0"/>
              </a:rPr>
              <a:t> function as </a:t>
            </a:r>
            <a:r>
              <a:rPr lang="en-GB" dirty="0"/>
              <a:t>follows:</a:t>
            </a:r>
          </a:p>
          <a:p>
            <a:pPr lvl="1"/>
            <a:r>
              <a:rPr lang="en-GB" dirty="0"/>
              <a:t>Before the component re-renders itself</a:t>
            </a:r>
          </a:p>
          <a:p>
            <a:pPr lvl="1"/>
            <a:r>
              <a:rPr lang="en-GB" dirty="0"/>
              <a:t>Just before the component unmounts itself</a:t>
            </a: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668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Effect Dependencies (1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1" y="924309"/>
            <a:ext cx="7654920" cy="3742941"/>
          </a:xfrm>
        </p:spPr>
        <p:txBody>
          <a:bodyPr/>
          <a:lstStyle/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React.useEffect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GB" dirty="0"/>
              <a:t> takes an optional 2</a:t>
            </a:r>
            <a:r>
              <a:rPr lang="en-GB" baseline="30000" dirty="0"/>
              <a:t>nd</a:t>
            </a:r>
            <a:r>
              <a:rPr lang="en-GB" dirty="0"/>
              <a:t> argument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An array of dependencies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will only be invoked if a dependency has changed</a:t>
            </a:r>
          </a:p>
          <a:p>
            <a:pPr lvl="1"/>
            <a:endParaRPr lang="en-GB" dirty="0">
              <a:latin typeface="+mj-lt"/>
              <a:cs typeface="Courier New" panose="02070309020205020404" pitchFamily="49" charset="0"/>
            </a:endParaRPr>
          </a:p>
          <a:p>
            <a:pPr lvl="1"/>
            <a:endParaRPr lang="en-GB" dirty="0">
              <a:latin typeface="+mj-lt"/>
              <a:cs typeface="Courier New" panose="02070309020205020404" pitchFamily="49" charset="0"/>
            </a:endParaRPr>
          </a:p>
          <a:p>
            <a:pPr lvl="1"/>
            <a:endParaRPr lang="en-GB" dirty="0"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DA4EC5A4-8A4B-477F-B33D-7ECA46E82A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6657" y="2090805"/>
            <a:ext cx="7014864" cy="808396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739775"/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React.useEffect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(() =&gt; { 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side-effect code…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() =&gt; {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cleanup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code… }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},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[dependency1, dependency2, … ]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4003840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Effect Dependencies (2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1" y="924309"/>
            <a:ext cx="7728492" cy="3742941"/>
          </a:xfrm>
        </p:spPr>
        <p:txBody>
          <a:bodyPr/>
          <a:lstStyle/>
          <a:p>
            <a:r>
              <a:rPr lang="en-GB" dirty="0"/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effectHooks3.html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Gallery</a:t>
            </a:r>
            <a:r>
              <a:rPr lang="en-GB" dirty="0">
                <a:cs typeface="Courier New" panose="02070309020205020404" pitchFamily="49" charset="0"/>
              </a:rPr>
              <a:t> has 4 effects, illustrating different scenarios: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1 - Called on every re-render 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2 - Called on every thumbnail click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3 - Called on a different thumbnail click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4 - Called on initial render, cleaned up on unmount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018778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_LiveLessons_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dard_LiveLessons_2016.potm" id="{8C1633E9-E98A-446F-92F4-E3D84D4249FA}" vid="{A44C486B-6B48-42BE-B4AA-FE194AC1400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Standard_LiveLessons_2017.potm</Template>
  <TotalTime>4853</TotalTime>
  <Words>1588</Words>
  <Application>Microsoft Office PowerPoint</Application>
  <PresentationFormat>On-screen Show (16:9)</PresentationFormat>
  <Paragraphs>278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Arial</vt:lpstr>
      <vt:lpstr>Calibri</vt:lpstr>
      <vt:lpstr>Courier New</vt:lpstr>
      <vt:lpstr>Open Sans</vt:lpstr>
      <vt:lpstr>Standard_LiveLessons_2017</vt:lpstr>
      <vt:lpstr>Component Techniques</vt:lpstr>
      <vt:lpstr>Section 1:  Effect Hooks</vt:lpstr>
      <vt:lpstr>Overview</vt:lpstr>
      <vt:lpstr>Defining a Simple Effect Hook (1 of 2)</vt:lpstr>
      <vt:lpstr>Defining a Simple Effect Hook (2 of 2)</vt:lpstr>
      <vt:lpstr>Effects with Cleanup (1 of 2)</vt:lpstr>
      <vt:lpstr>Effects with Cleanup (2 of 2)</vt:lpstr>
      <vt:lpstr>Effect Dependencies (1 of 2)</vt:lpstr>
      <vt:lpstr>Effect Dependencies (2 of 2)</vt:lpstr>
      <vt:lpstr>Section 2: Calling REST Services</vt:lpstr>
      <vt:lpstr>Overview</vt:lpstr>
      <vt:lpstr>Starting the REST Service</vt:lpstr>
      <vt:lpstr>Testing the REST Service</vt:lpstr>
      <vt:lpstr>Calling the REST Service</vt:lpstr>
      <vt:lpstr>Summary</vt:lpstr>
      <vt:lpstr>Annex A:  Memoization</vt:lpstr>
      <vt:lpstr>Overview</vt:lpstr>
      <vt:lpstr>Simple Memoization (1 of 2)</vt:lpstr>
      <vt:lpstr>Simple Memoization (2 of 2)</vt:lpstr>
      <vt:lpstr>Default Memoization Behaviour (1 of 2)</vt:lpstr>
      <vt:lpstr>Default Memoization Behaviour (2 of 2)</vt:lpstr>
      <vt:lpstr>Custom Comparison Function (1 of 2)</vt:lpstr>
      <vt:lpstr>Custom Comparison Function (2 of 2)</vt:lpstr>
      <vt:lpstr>Caching Child Content (1 of 2)</vt:lpstr>
      <vt:lpstr>Caching Child Content (2 of 2)</vt:lpstr>
      <vt:lpstr>Annex B:  Lifecycle Methods in Class Components</vt:lpstr>
      <vt:lpstr>Overview</vt:lpstr>
      <vt:lpstr>Lifecycle Methods Available</vt:lpstr>
      <vt:lpstr>Implementing Lifecycle Methods</vt:lpstr>
      <vt:lpstr>Optimizing UI Updates</vt:lpstr>
      <vt:lpstr>Is an Update Necessary?</vt:lpstr>
      <vt:lpstr>Accessing Previous State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Phifer</dc:creator>
  <cp:lastModifiedBy>Andy Olsen</cp:lastModifiedBy>
  <cp:revision>159</cp:revision>
  <dcterms:created xsi:type="dcterms:W3CDTF">2015-09-28T19:52:00Z</dcterms:created>
  <dcterms:modified xsi:type="dcterms:W3CDTF">2023-08-10T09:19:21Z</dcterms:modified>
</cp:coreProperties>
</file>